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57" r:id="rId4"/>
    <p:sldId id="258" r:id="rId5"/>
    <p:sldId id="262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AEAD9-1E4D-4E19-8154-673332DED48E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A89EA-E665-4A4F-94DA-706E5D757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2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AEAD9-1E4D-4E19-8154-673332DED48E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A89EA-E665-4A4F-94DA-706E5D757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45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AEAD9-1E4D-4E19-8154-673332DED48E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A89EA-E665-4A4F-94DA-706E5D757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AEAD9-1E4D-4E19-8154-673332DED48E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A89EA-E665-4A4F-94DA-706E5D757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45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AEAD9-1E4D-4E19-8154-673332DED48E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A89EA-E665-4A4F-94DA-706E5D757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40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AEAD9-1E4D-4E19-8154-673332DED48E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A89EA-E665-4A4F-94DA-706E5D757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AEAD9-1E4D-4E19-8154-673332DED48E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A89EA-E665-4A4F-94DA-706E5D757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33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AEAD9-1E4D-4E19-8154-673332DED48E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A89EA-E665-4A4F-94DA-706E5D757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9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AEAD9-1E4D-4E19-8154-673332DED48E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A89EA-E665-4A4F-94DA-706E5D757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5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AEAD9-1E4D-4E19-8154-673332DED48E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A89EA-E665-4A4F-94DA-706E5D757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35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AEAD9-1E4D-4E19-8154-673332DED48E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A89EA-E665-4A4F-94DA-706E5D757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47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AEAD9-1E4D-4E19-8154-673332DED48E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A89EA-E665-4A4F-94DA-706E5D757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8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hyperlink" Target="http://www.google.com/url?sa=i&amp;rct=j&amp;q=&amp;esrc=s&amp;source=images&amp;cd=&amp;cad=rja&amp;uact=8&amp;docid=xymS4h-99u69mM&amp;tbnid=mzHxdwE3NjJcQM:&amp;ved=0CAUQjRw&amp;url=http://www.hungrypests.com/the-threat/asian-citrus-psyllid.php&amp;ei=LMrTU6bsCbLfsASnvIGQDQ&amp;bvm=bv.71778758,d.cWc&amp;psig=AFQjCNFucxNPmwAq9WPjsa_mxrNn1bICjQ&amp;ust=140647517277721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9.jpeg"/><Relationship Id="rId4" Type="http://schemas.openxmlformats.org/officeDocument/2006/relationships/image" Target="../media/image5.png"/><Relationship Id="rId9" Type="http://schemas.openxmlformats.org/officeDocument/2006/relationships/hyperlink" Target="https://www.google.com/url?sa=i&amp;rct=j&amp;q=&amp;esrc=s&amp;source=images&amp;cd=&amp;cad=rja&amp;uact=8&amp;docid=cCbmtDq341tOfM&amp;tbnid=YS5iLGRPprjA9M:&amp;ved=0CAUQjRw&amp;url=https://www.apsnet.org/publications/apsnetfeatures/Pages/Huanglongbing.aspx&amp;ei=88rTU77gNOjhsAT0toHYBw&amp;bvm=bv.71778758,d.cWc&amp;psig=AFQjCNGX0gw2dak9oUsSdlYxN8WP0cqPIw&amp;ust=140647535768170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google.com/url?sa=i&amp;rct=j&amp;q=&amp;esrc=s&amp;source=images&amp;cd=&amp;cad=rja&amp;uact=8&amp;docid=cCbmtDq341tOfM&amp;tbnid=YS5iLGRPprjA9M:&amp;ved=0CAUQjRw&amp;url=https://www.apsnet.org/publications/apsnetfeatures/Pages/Huanglongbing.aspx&amp;ei=88rTU77gNOjhsAT0toHYBw&amp;bvm=bv.71778758,d.cWc&amp;psig=AFQjCNGX0gw2dak9oUsSdlYxN8WP0cqPIw&amp;ust=140647535768170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jpeg"/><Relationship Id="rId4" Type="http://schemas.openxmlformats.org/officeDocument/2006/relationships/hyperlink" Target="http://www.google.com/url?sa=i&amp;rct=j&amp;q=&amp;esrc=s&amp;source=images&amp;cd=&amp;cad=rja&amp;uact=8&amp;docid=xymS4h-99u69mM&amp;tbnid=mzHxdwE3NjJcQM:&amp;ved=0CAUQjRw&amp;url=http://www.hungrypests.com/the-threat/asian-citrus-psyllid.php&amp;ei=LMrTU6bsCbLfsASnvIGQDQ&amp;bvm=bv.71778758,d.cWc&amp;psig=AFQjCNFucxNPmwAq9WPjsa_mxrNn1bICjQ&amp;ust=140647517277721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52437"/>
            <a:ext cx="7620000" cy="59531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54686" y="6520839"/>
            <a:ext cx="439782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http://www.1ohww.org/first-accurate-simulation-of-a-virus-invading-a-cell/</a:t>
            </a:r>
          </a:p>
        </p:txBody>
      </p:sp>
    </p:spTree>
    <p:extLst>
      <p:ext uri="{BB962C8B-B14F-4D97-AF65-F5344CB8AC3E}">
        <p14:creationId xmlns:p14="http://schemas.microsoft.com/office/powerpoint/2010/main" val="1846600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43" y="1231642"/>
            <a:ext cx="8284337" cy="46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5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43075" y="3710639"/>
            <a:ext cx="8705851" cy="1775039"/>
            <a:chOff x="152400" y="3257550"/>
            <a:chExt cx="8705851" cy="1775039"/>
          </a:xfrm>
        </p:grpSpPr>
        <p:grpSp>
          <p:nvGrpSpPr>
            <p:cNvPr id="3" name="Group 8"/>
            <p:cNvGrpSpPr/>
            <p:nvPr/>
          </p:nvGrpSpPr>
          <p:grpSpPr>
            <a:xfrm>
              <a:off x="2619375" y="3257550"/>
              <a:ext cx="3903291" cy="1743075"/>
              <a:chOff x="5200856" y="3223002"/>
              <a:chExt cx="3779466" cy="1553214"/>
            </a:xfrm>
          </p:grpSpPr>
          <p:pic>
            <p:nvPicPr>
              <p:cNvPr id="6" name="Picture 1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0856" y="3223002"/>
                <a:ext cx="1770519" cy="15492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9370" y="3223002"/>
                <a:ext cx="2070952" cy="155321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</p:grpSp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2" y="3257550"/>
              <a:ext cx="2228849" cy="17335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3257550"/>
              <a:ext cx="2363895" cy="17750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1893440" y="1149792"/>
            <a:ext cx="8405123" cy="1867735"/>
            <a:chOff x="378141" y="1628775"/>
            <a:chExt cx="8405123" cy="1867735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141" y="1628775"/>
              <a:ext cx="2488430" cy="186632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0" name="Picture 2" descr="http://www.hungrypests.com/img/the-threat/asian-citrus-psyllid/small/AsianCitrusPsyllid1.jpg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693228" y="1628775"/>
              <a:ext cx="3090036" cy="18653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11" name="Picture 4" descr="https://www.apsnet.org/publications/apsnetfeatures/Article%20Images/CitrusHLB_Fig05.jp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346033" y="1281911"/>
              <a:ext cx="1867734" cy="25614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1839670" y="250362"/>
            <a:ext cx="8508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Obligatory perfunctory information on HLB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95103" y="5904893"/>
            <a:ext cx="8789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HLB is Devastating the Florida Citrus Industry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14384" y="6513900"/>
            <a:ext cx="194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Courtesy </a:t>
            </a:r>
            <a:r>
              <a:rPr lang="en-US" sz="1200" dirty="0" smtClean="0"/>
              <a:t>of Dr. McCollum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262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8611" y="4195118"/>
            <a:ext cx="7006002" cy="1887696"/>
            <a:chOff x="4282751" y="2585690"/>
            <a:chExt cx="7303795" cy="1887696"/>
          </a:xfrm>
        </p:grpSpPr>
        <p:sp>
          <p:nvSpPr>
            <p:cNvPr id="6" name="TextBox 5"/>
            <p:cNvSpPr txBox="1"/>
            <p:nvPr/>
          </p:nvSpPr>
          <p:spPr>
            <a:xfrm>
              <a:off x="4282751" y="2585690"/>
              <a:ext cx="3198910" cy="1887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800" b="1" dirty="0" smtClean="0"/>
                <a:t>Pathogen</a:t>
              </a:r>
            </a:p>
            <a:p>
              <a:pPr algn="r">
                <a:lnSpc>
                  <a:spcPts val="2800"/>
                </a:lnSpc>
              </a:pPr>
              <a:r>
                <a:rPr lang="en-US" sz="2800" dirty="0" smtClean="0"/>
                <a:t>Insect-vectored</a:t>
              </a:r>
            </a:p>
            <a:p>
              <a:pPr algn="r">
                <a:lnSpc>
                  <a:spcPts val="2800"/>
                </a:lnSpc>
              </a:pPr>
              <a:r>
                <a:rPr lang="en-US" sz="2800" dirty="0" smtClean="0"/>
                <a:t>Phloem-limited</a:t>
              </a:r>
            </a:p>
            <a:p>
              <a:pPr algn="r">
                <a:lnSpc>
                  <a:spcPts val="2800"/>
                </a:lnSpc>
              </a:pPr>
              <a:r>
                <a:rPr lang="en-US" sz="2800" dirty="0" smtClean="0"/>
                <a:t>Uneven distribution</a:t>
              </a:r>
            </a:p>
            <a:p>
              <a:pPr algn="r">
                <a:lnSpc>
                  <a:spcPts val="2800"/>
                </a:lnSpc>
              </a:pPr>
              <a:r>
                <a:rPr lang="en-US" sz="2800" dirty="0" smtClean="0"/>
                <a:t>Detection?</a:t>
              </a:r>
            </a:p>
          </p:txBody>
        </p:sp>
        <p:pic>
          <p:nvPicPr>
            <p:cNvPr id="4" name="Picture 4" descr="https://www.apsnet.org/publications/apsnetfeatures/Article%20Images/CitrusHLB_Fig05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673326" y="1540204"/>
              <a:ext cx="1867734" cy="39587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grpSp>
        <p:nvGrpSpPr>
          <p:cNvPr id="14" name="Group 13"/>
          <p:cNvGrpSpPr/>
          <p:nvPr/>
        </p:nvGrpSpPr>
        <p:grpSpPr>
          <a:xfrm>
            <a:off x="8115172" y="1821377"/>
            <a:ext cx="3454791" cy="3121940"/>
            <a:chOff x="8942905" y="4468025"/>
            <a:chExt cx="3958708" cy="3121940"/>
          </a:xfrm>
        </p:grpSpPr>
        <p:sp>
          <p:nvSpPr>
            <p:cNvPr id="7" name="TextBox 6"/>
            <p:cNvSpPr txBox="1"/>
            <p:nvPr/>
          </p:nvSpPr>
          <p:spPr>
            <a:xfrm>
              <a:off x="9609686" y="4468025"/>
              <a:ext cx="2789418" cy="1528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800" b="1" dirty="0" smtClean="0"/>
                <a:t>Vector</a:t>
              </a:r>
            </a:p>
            <a:p>
              <a:pPr algn="ctr">
                <a:lnSpc>
                  <a:spcPts val="2800"/>
                </a:lnSpc>
              </a:pPr>
              <a:r>
                <a:rPr lang="en-US" sz="2800" dirty="0" smtClean="0"/>
                <a:t>Insect (!#?#$)</a:t>
              </a:r>
            </a:p>
            <a:p>
              <a:pPr algn="ctr">
                <a:lnSpc>
                  <a:spcPts val="2800"/>
                </a:lnSpc>
              </a:pPr>
              <a:r>
                <a:rPr lang="en-US" sz="2800" dirty="0" smtClean="0"/>
                <a:t>Rearing</a:t>
              </a:r>
            </a:p>
            <a:p>
              <a:pPr algn="ctr">
                <a:lnSpc>
                  <a:spcPts val="2800"/>
                </a:lnSpc>
              </a:pPr>
              <a:r>
                <a:rPr lang="en-US" sz="2800" dirty="0" smtClean="0"/>
                <a:t>Behavior</a:t>
              </a:r>
              <a:endParaRPr lang="en-US" sz="2800" dirty="0" smtClean="0"/>
            </a:p>
          </p:txBody>
        </p:sp>
        <p:pic>
          <p:nvPicPr>
            <p:cNvPr id="3" name="Picture 2" descr="http://www.hungrypests.com/img/the-threat/asian-citrus-psyllid/small/AsianCitrusPsyllid1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942905" y="6043675"/>
              <a:ext cx="3958708" cy="1546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grpSp>
        <p:nvGrpSpPr>
          <p:cNvPr id="10" name="Group 9"/>
          <p:cNvGrpSpPr/>
          <p:nvPr/>
        </p:nvGrpSpPr>
        <p:grpSpPr>
          <a:xfrm>
            <a:off x="0" y="1462305"/>
            <a:ext cx="6706636" cy="2246769"/>
            <a:chOff x="4898266" y="319102"/>
            <a:chExt cx="6688281" cy="2246769"/>
          </a:xfrm>
        </p:grpSpPr>
        <p:sp>
          <p:nvSpPr>
            <p:cNvPr id="5" name="TextBox 4"/>
            <p:cNvSpPr txBox="1"/>
            <p:nvPr/>
          </p:nvSpPr>
          <p:spPr>
            <a:xfrm>
              <a:off x="4898266" y="319102"/>
              <a:ext cx="2444138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800" b="1" dirty="0" smtClean="0"/>
                <a:t>Host</a:t>
              </a:r>
            </a:p>
            <a:p>
              <a:pPr algn="r">
                <a:lnSpc>
                  <a:spcPts val="2800"/>
                </a:lnSpc>
              </a:pPr>
              <a:r>
                <a:rPr lang="en-US" sz="2800" dirty="0" smtClean="0"/>
                <a:t>Perennial</a:t>
              </a:r>
            </a:p>
            <a:p>
              <a:pPr algn="r">
                <a:lnSpc>
                  <a:spcPts val="2800"/>
                </a:lnSpc>
              </a:pPr>
              <a:r>
                <a:rPr lang="en-US" sz="2800" dirty="0" smtClean="0"/>
                <a:t>Large</a:t>
              </a:r>
            </a:p>
            <a:p>
              <a:pPr algn="r">
                <a:lnSpc>
                  <a:spcPts val="2800"/>
                </a:lnSpc>
              </a:pPr>
              <a:r>
                <a:rPr lang="en-US" sz="2800" dirty="0" smtClean="0"/>
                <a:t>Space</a:t>
              </a:r>
            </a:p>
            <a:p>
              <a:pPr algn="r">
                <a:lnSpc>
                  <a:spcPts val="2800"/>
                </a:lnSpc>
              </a:pPr>
              <a:r>
                <a:rPr lang="en-US" sz="2800" dirty="0" smtClean="0"/>
                <a:t>Non-uniform</a:t>
              </a:r>
            </a:p>
            <a:p>
              <a:pPr algn="r">
                <a:lnSpc>
                  <a:spcPts val="2800"/>
                </a:lnSpc>
              </a:pPr>
              <a:endParaRPr lang="en-US" sz="2800" b="1" dirty="0"/>
            </a:p>
          </p:txBody>
        </p:sp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685" y="319102"/>
              <a:ext cx="3948862" cy="19186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347658" y="329930"/>
            <a:ext cx="5440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HLB research is challenging</a:t>
            </a:r>
            <a:endParaRPr lang="en-US" sz="3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114384" y="6513900"/>
            <a:ext cx="194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Courtesy </a:t>
            </a:r>
            <a:r>
              <a:rPr lang="en-US" sz="1200" dirty="0" smtClean="0"/>
              <a:t>of Dr. McCollum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0367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1497"/>
          <a:stretch/>
        </p:blipFill>
        <p:spPr>
          <a:xfrm>
            <a:off x="1632856" y="65313"/>
            <a:ext cx="9013507" cy="67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08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E. coli that contains a prophage and expose it EM waves</a:t>
            </a:r>
          </a:p>
          <a:p>
            <a:pPr lvl="1"/>
            <a:r>
              <a:rPr lang="en-US" dirty="0" smtClean="0"/>
              <a:t>Variables time, power, and frequency</a:t>
            </a:r>
          </a:p>
          <a:p>
            <a:r>
              <a:rPr lang="en-US" dirty="0" smtClean="0"/>
              <a:t>Measure the amount of phages and E. coli cells 2 ways</a:t>
            </a:r>
          </a:p>
          <a:p>
            <a:pPr lvl="1"/>
            <a:r>
              <a:rPr lang="en-US" dirty="0" smtClean="0"/>
              <a:t>qPCR measures the abundance of a specific gene</a:t>
            </a:r>
          </a:p>
          <a:p>
            <a:pPr lvl="1"/>
            <a:r>
              <a:rPr lang="en-US" dirty="0" smtClean="0"/>
              <a:t>Platting </a:t>
            </a:r>
          </a:p>
          <a:p>
            <a:r>
              <a:rPr lang="en-US" dirty="0" smtClean="0"/>
              <a:t>Inoculate E. coli in lettuce and then expose inoculated lettuce to EM wave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709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the first experiment with </a:t>
            </a:r>
            <a:r>
              <a:rPr lang="en-US" i="1" dirty="0" smtClean="0"/>
              <a:t>Ralstonia solanacearum </a:t>
            </a:r>
            <a:r>
              <a:rPr lang="en-US" dirty="0" smtClean="0"/>
              <a:t>a plant pathogen</a:t>
            </a:r>
          </a:p>
          <a:p>
            <a:pPr lvl="1"/>
            <a:r>
              <a:rPr lang="en-US" dirty="0" smtClean="0"/>
              <a:t>First in media</a:t>
            </a:r>
          </a:p>
          <a:p>
            <a:pPr lvl="1"/>
            <a:r>
              <a:rPr lang="en-US" dirty="0" smtClean="0"/>
              <a:t>In planta</a:t>
            </a:r>
          </a:p>
          <a:p>
            <a:r>
              <a:rPr lang="en-US" dirty="0" smtClean="0"/>
              <a:t>Then move into Citrus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79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determine which frequency?</a:t>
            </a:r>
          </a:p>
          <a:p>
            <a:r>
              <a:rPr lang="en-US" dirty="0" smtClean="0"/>
              <a:t>How do we determine the power and time?</a:t>
            </a:r>
          </a:p>
          <a:p>
            <a:r>
              <a:rPr lang="en-US" dirty="0" smtClean="0"/>
              <a:t>How do we expose the bacteria to the EM?</a:t>
            </a:r>
          </a:p>
          <a:p>
            <a:r>
              <a:rPr lang="en-US" dirty="0" smtClean="0"/>
              <a:t>Is the EM wave specific to strain, species, genus, </a:t>
            </a:r>
            <a:r>
              <a:rPr lang="en-US" smtClean="0"/>
              <a:t>or all </a:t>
            </a:r>
            <a:r>
              <a:rPr lang="en-US" dirty="0" smtClean="0"/>
              <a:t>bacteria? </a:t>
            </a:r>
          </a:p>
        </p:txBody>
      </p:sp>
    </p:spTree>
    <p:extLst>
      <p:ext uri="{BB962C8B-B14F-4D97-AF65-F5344CB8AC3E}">
        <p14:creationId xmlns:p14="http://schemas.microsoft.com/office/powerpoint/2010/main" val="3858140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168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Proposed experiments</vt:lpstr>
      <vt:lpstr>Proposed experiments</vt:lpstr>
      <vt:lpstr>Questions</vt:lpstr>
    </vt:vector>
  </TitlesOfParts>
  <Company>USDA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McCollum, Greg - ARS</dc:creator>
  <cp:lastModifiedBy>Reviewer_</cp:lastModifiedBy>
  <cp:revision>9</cp:revision>
  <dcterms:created xsi:type="dcterms:W3CDTF">2018-04-25T18:36:16Z</dcterms:created>
  <dcterms:modified xsi:type="dcterms:W3CDTF">2018-04-26T22:27:26Z</dcterms:modified>
</cp:coreProperties>
</file>